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ana" initials="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AD8216-D462-44D9-8C79-18747D25675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8E02695-A3B9-48D0-8CCF-E9768496575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SURSE DE POLUARE</a:t>
          </a: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rPr>
            <a:t> </a:t>
          </a:r>
          <a:endParaRPr kumimoji="1" lang="ro-RO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</a:endParaRPr>
        </a:p>
      </dgm:t>
    </dgm:pt>
    <dgm:pt modelId="{497E7CBD-29D1-4748-9392-E3E4B70158D3}" type="parTrans" cxnId="{11233AA3-A951-426C-B4F8-F79F99DF6CDE}">
      <dgm:prSet/>
      <dgm:spPr/>
      <dgm:t>
        <a:bodyPr/>
        <a:lstStyle/>
        <a:p>
          <a:endParaRPr lang="en-US"/>
        </a:p>
      </dgm:t>
    </dgm:pt>
    <dgm:pt modelId="{0048B265-F03B-4283-8EE3-B7E54BF88B44}" type="sibTrans" cxnId="{11233AA3-A951-426C-B4F8-F79F99DF6CDE}">
      <dgm:prSet/>
      <dgm:spPr/>
      <dgm:t>
        <a:bodyPr/>
        <a:lstStyle/>
        <a:p>
          <a:endParaRPr lang="en-US"/>
        </a:p>
      </dgm:t>
    </dgm:pt>
    <dgm:pt modelId="{C2EEB995-9E9D-4B8D-BABD-3224D6705BF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INDUSTRIAL: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-FABRICI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-"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UZINE , COMBINATE</a:t>
          </a:r>
          <a:endParaRPr kumimoji="1" lang="ro-RO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gm:t>
    </dgm:pt>
    <dgm:pt modelId="{ECB90DEF-BB96-4028-9A34-7028509CA83E}" type="parTrans" cxnId="{1C1450FD-5C68-40B2-8D7B-3DDCBF36D76B}">
      <dgm:prSet/>
      <dgm:spPr/>
      <dgm:t>
        <a:bodyPr/>
        <a:lstStyle/>
        <a:p>
          <a:endParaRPr lang="en-US"/>
        </a:p>
      </dgm:t>
    </dgm:pt>
    <dgm:pt modelId="{6B26FD4E-DFE3-4B64-92E4-9FC7A24836C0}" type="sibTrans" cxnId="{1C1450FD-5C68-40B2-8D7B-3DDCBF36D76B}">
      <dgm:prSet/>
      <dgm:spPr/>
      <dgm:t>
        <a:bodyPr/>
        <a:lstStyle/>
        <a:p>
          <a:endParaRPr lang="en-US"/>
        </a:p>
      </dgm:t>
    </dgm:pt>
    <dgm:pt modelId="{AC34899B-97BE-47FB-9CD1-BFEAB23E05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MIJLOACE  DE TRANSPORT</a:t>
          </a:r>
          <a:endParaRPr kumimoji="1" lang="ro-RO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gm:t>
    </dgm:pt>
    <dgm:pt modelId="{B4101F55-90D1-4B0D-9E8F-469011ED50C3}" type="parTrans" cxnId="{2340F359-F979-4736-B982-C8D8FEE5FAF7}">
      <dgm:prSet/>
      <dgm:spPr/>
      <dgm:t>
        <a:bodyPr/>
        <a:lstStyle/>
        <a:p>
          <a:endParaRPr lang="en-US"/>
        </a:p>
      </dgm:t>
    </dgm:pt>
    <dgm:pt modelId="{2051F7F9-DF3B-49E3-AF87-27713DD8B0EF}" type="sibTrans" cxnId="{2340F359-F979-4736-B982-C8D8FEE5FAF7}">
      <dgm:prSet/>
      <dgm:spPr/>
      <dgm:t>
        <a:bodyPr/>
        <a:lstStyle/>
        <a:p>
          <a:endParaRPr lang="en-US"/>
        </a:p>
      </dgm:t>
    </dgm:pt>
    <dgm:pt modelId="{4C571F56-BEC5-483E-B40F-CCA59096BF3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RESTURILE MENAJERE</a:t>
          </a:r>
          <a:r>
            <a:rPr kumimoji="1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 </a:t>
          </a:r>
          <a:endParaRPr kumimoji="1" lang="ro-RO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gm:t>
    </dgm:pt>
    <dgm:pt modelId="{355EBC6B-C1E8-4033-9588-D7C7ED535909}" type="parTrans" cxnId="{4AB4AA8B-2A56-4EFE-B82A-50C1A1EF9CEE}">
      <dgm:prSet/>
      <dgm:spPr/>
      <dgm:t>
        <a:bodyPr/>
        <a:lstStyle/>
        <a:p>
          <a:endParaRPr lang="en-US"/>
        </a:p>
      </dgm:t>
    </dgm:pt>
    <dgm:pt modelId="{8EDEE25E-6167-438B-8037-A33AC7E52411}" type="sibTrans" cxnId="{4AB4AA8B-2A56-4EFE-B82A-50C1A1EF9CEE}">
      <dgm:prSet/>
      <dgm:spPr/>
      <dgm:t>
        <a:bodyPr/>
        <a:lstStyle/>
        <a:p>
          <a:endParaRPr lang="en-US"/>
        </a:p>
      </dgm:t>
    </dgm:pt>
    <dgm:pt modelId="{31065F8D-C882-4E09-945A-2DBE261DC79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AGRICULTURA: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-INSECTICIDE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 PESTICIDE</a:t>
          </a:r>
          <a:endParaRPr kumimoji="1" lang="ro-RO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gm:t>
    </dgm:pt>
    <dgm:pt modelId="{D18FA05C-5740-43D1-B053-C2CB155351AC}" type="parTrans" cxnId="{CCCEFA9C-F3B1-4D33-B09F-9C1449684760}">
      <dgm:prSet/>
      <dgm:spPr/>
      <dgm:t>
        <a:bodyPr/>
        <a:lstStyle/>
        <a:p>
          <a:endParaRPr lang="en-US"/>
        </a:p>
      </dgm:t>
    </dgm:pt>
    <dgm:pt modelId="{B8A69A44-BC3E-4F84-A55C-64A6E4DDC894}" type="sibTrans" cxnId="{CCCEFA9C-F3B1-4D33-B09F-9C1449684760}">
      <dgm:prSet/>
      <dgm:spPr/>
      <dgm:t>
        <a:bodyPr/>
        <a:lstStyle/>
        <a:p>
          <a:endParaRPr lang="en-US"/>
        </a:p>
      </dgm:t>
    </dgm:pt>
    <dgm:pt modelId="{9132F9DC-3AA9-4C1C-9CBC-14BAF4214C3B}" type="pres">
      <dgm:prSet presAssocID="{44AD8216-D462-44D9-8C79-18747D2567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BDACA3A-3BE7-44BB-98E8-CDD94176AACD}" type="pres">
      <dgm:prSet presAssocID="{E8E02695-A3B9-48D0-8CCF-E9768496575C}" presName="hierRoot1" presStyleCnt="0">
        <dgm:presLayoutVars>
          <dgm:hierBranch/>
        </dgm:presLayoutVars>
      </dgm:prSet>
      <dgm:spPr/>
    </dgm:pt>
    <dgm:pt modelId="{FA3EAC65-69AA-44D5-AF3E-B021181364CD}" type="pres">
      <dgm:prSet presAssocID="{E8E02695-A3B9-48D0-8CCF-E9768496575C}" presName="rootComposite1" presStyleCnt="0"/>
      <dgm:spPr/>
    </dgm:pt>
    <dgm:pt modelId="{42E95D34-849E-4614-960A-08CE4C2B4680}" type="pres">
      <dgm:prSet presAssocID="{E8E02695-A3B9-48D0-8CCF-E9768496575C}" presName="rootText1" presStyleLbl="node0" presStyleIdx="0" presStyleCnt="1" custLinFactNeighborX="678" custLinFactNeighborY="-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021F95-2DEE-4009-ABF9-3EC3C3160166}" type="pres">
      <dgm:prSet presAssocID="{E8E02695-A3B9-48D0-8CCF-E9768496575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9D275EF-6CDA-440E-BB10-235C361C81D1}" type="pres">
      <dgm:prSet presAssocID="{E8E02695-A3B9-48D0-8CCF-E9768496575C}" presName="hierChild2" presStyleCnt="0"/>
      <dgm:spPr/>
    </dgm:pt>
    <dgm:pt modelId="{D3D778D4-E65D-405B-B6B6-83ABEFC0D677}" type="pres">
      <dgm:prSet presAssocID="{ECB90DEF-BB96-4028-9A34-7028509CA83E}" presName="Name35" presStyleLbl="parChTrans1D2" presStyleIdx="0" presStyleCnt="4"/>
      <dgm:spPr/>
      <dgm:t>
        <a:bodyPr/>
        <a:lstStyle/>
        <a:p>
          <a:endParaRPr lang="en-US"/>
        </a:p>
      </dgm:t>
    </dgm:pt>
    <dgm:pt modelId="{793CC582-3DDE-4277-9022-C06C92573099}" type="pres">
      <dgm:prSet presAssocID="{C2EEB995-9E9D-4B8D-BABD-3224D6705BF7}" presName="hierRoot2" presStyleCnt="0">
        <dgm:presLayoutVars>
          <dgm:hierBranch/>
        </dgm:presLayoutVars>
      </dgm:prSet>
      <dgm:spPr/>
    </dgm:pt>
    <dgm:pt modelId="{F618F6DB-A64B-46F0-8F2A-73D138D7B89A}" type="pres">
      <dgm:prSet presAssocID="{C2EEB995-9E9D-4B8D-BABD-3224D6705BF7}" presName="rootComposite" presStyleCnt="0"/>
      <dgm:spPr/>
    </dgm:pt>
    <dgm:pt modelId="{BE9A1E83-D383-4F62-88DB-103713122E8B}" type="pres">
      <dgm:prSet presAssocID="{C2EEB995-9E9D-4B8D-BABD-3224D6705BF7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05680D-B1A8-4416-BE52-1DFD58F2AB42}" type="pres">
      <dgm:prSet presAssocID="{C2EEB995-9E9D-4B8D-BABD-3224D6705BF7}" presName="rootConnector" presStyleLbl="node2" presStyleIdx="0" presStyleCnt="4"/>
      <dgm:spPr/>
      <dgm:t>
        <a:bodyPr/>
        <a:lstStyle/>
        <a:p>
          <a:endParaRPr lang="en-US"/>
        </a:p>
      </dgm:t>
    </dgm:pt>
    <dgm:pt modelId="{CC6DF679-CD44-4C43-83BA-0A6626C6FCF3}" type="pres">
      <dgm:prSet presAssocID="{C2EEB995-9E9D-4B8D-BABD-3224D6705BF7}" presName="hierChild4" presStyleCnt="0"/>
      <dgm:spPr/>
    </dgm:pt>
    <dgm:pt modelId="{70D87B21-28AF-4216-B54B-998B180831B9}" type="pres">
      <dgm:prSet presAssocID="{C2EEB995-9E9D-4B8D-BABD-3224D6705BF7}" presName="hierChild5" presStyleCnt="0"/>
      <dgm:spPr/>
    </dgm:pt>
    <dgm:pt modelId="{A53EEA3C-BCF9-433E-ADFA-D12614F66D4C}" type="pres">
      <dgm:prSet presAssocID="{B4101F55-90D1-4B0D-9E8F-469011ED50C3}" presName="Name35" presStyleLbl="parChTrans1D2" presStyleIdx="1" presStyleCnt="4"/>
      <dgm:spPr/>
      <dgm:t>
        <a:bodyPr/>
        <a:lstStyle/>
        <a:p>
          <a:endParaRPr lang="en-US"/>
        </a:p>
      </dgm:t>
    </dgm:pt>
    <dgm:pt modelId="{4BDC7941-B369-42F7-9349-2E0FBBCD282C}" type="pres">
      <dgm:prSet presAssocID="{AC34899B-97BE-47FB-9CD1-BFEAB23E05A7}" presName="hierRoot2" presStyleCnt="0">
        <dgm:presLayoutVars>
          <dgm:hierBranch/>
        </dgm:presLayoutVars>
      </dgm:prSet>
      <dgm:spPr/>
    </dgm:pt>
    <dgm:pt modelId="{DED88CE0-BEA4-410D-8B52-B27F08145F8B}" type="pres">
      <dgm:prSet presAssocID="{AC34899B-97BE-47FB-9CD1-BFEAB23E05A7}" presName="rootComposite" presStyleCnt="0"/>
      <dgm:spPr/>
    </dgm:pt>
    <dgm:pt modelId="{04DC887E-FDC8-4CC0-839A-B7116C0AC852}" type="pres">
      <dgm:prSet presAssocID="{AC34899B-97BE-47FB-9CD1-BFEAB23E05A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D67DF3-52A0-478A-8734-34E2B4E0DAEC}" type="pres">
      <dgm:prSet presAssocID="{AC34899B-97BE-47FB-9CD1-BFEAB23E05A7}" presName="rootConnector" presStyleLbl="node2" presStyleIdx="1" presStyleCnt="4"/>
      <dgm:spPr/>
      <dgm:t>
        <a:bodyPr/>
        <a:lstStyle/>
        <a:p>
          <a:endParaRPr lang="en-US"/>
        </a:p>
      </dgm:t>
    </dgm:pt>
    <dgm:pt modelId="{9995994B-D06F-40C6-94AC-2DC00819BBE1}" type="pres">
      <dgm:prSet presAssocID="{AC34899B-97BE-47FB-9CD1-BFEAB23E05A7}" presName="hierChild4" presStyleCnt="0"/>
      <dgm:spPr/>
    </dgm:pt>
    <dgm:pt modelId="{6C04CC72-38D1-45B6-9E0B-8BD8476DE3F0}" type="pres">
      <dgm:prSet presAssocID="{AC34899B-97BE-47FB-9CD1-BFEAB23E05A7}" presName="hierChild5" presStyleCnt="0"/>
      <dgm:spPr/>
    </dgm:pt>
    <dgm:pt modelId="{390ECBA1-176E-41F9-A1C3-8CE450D92834}" type="pres">
      <dgm:prSet presAssocID="{355EBC6B-C1E8-4033-9588-D7C7ED535909}" presName="Name35" presStyleLbl="parChTrans1D2" presStyleIdx="2" presStyleCnt="4"/>
      <dgm:spPr/>
      <dgm:t>
        <a:bodyPr/>
        <a:lstStyle/>
        <a:p>
          <a:endParaRPr lang="en-US"/>
        </a:p>
      </dgm:t>
    </dgm:pt>
    <dgm:pt modelId="{8C9DE614-1A96-4D27-8135-4BEE80CE9923}" type="pres">
      <dgm:prSet presAssocID="{4C571F56-BEC5-483E-B40F-CCA59096BF38}" presName="hierRoot2" presStyleCnt="0">
        <dgm:presLayoutVars>
          <dgm:hierBranch/>
        </dgm:presLayoutVars>
      </dgm:prSet>
      <dgm:spPr/>
    </dgm:pt>
    <dgm:pt modelId="{E32B1A66-26CB-43BA-AFD8-D9D9B8123A45}" type="pres">
      <dgm:prSet presAssocID="{4C571F56-BEC5-483E-B40F-CCA59096BF38}" presName="rootComposite" presStyleCnt="0"/>
      <dgm:spPr/>
    </dgm:pt>
    <dgm:pt modelId="{CDB52B8C-1E14-442D-A839-34F3FF484242}" type="pres">
      <dgm:prSet presAssocID="{4C571F56-BEC5-483E-B40F-CCA59096BF3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29DEE3-853E-4AE9-930C-8F0E624202E7}" type="pres">
      <dgm:prSet presAssocID="{4C571F56-BEC5-483E-B40F-CCA59096BF38}" presName="rootConnector" presStyleLbl="node2" presStyleIdx="2" presStyleCnt="4"/>
      <dgm:spPr/>
      <dgm:t>
        <a:bodyPr/>
        <a:lstStyle/>
        <a:p>
          <a:endParaRPr lang="en-US"/>
        </a:p>
      </dgm:t>
    </dgm:pt>
    <dgm:pt modelId="{0AA1D6CE-A090-4E11-83B3-BB7924722E2D}" type="pres">
      <dgm:prSet presAssocID="{4C571F56-BEC5-483E-B40F-CCA59096BF38}" presName="hierChild4" presStyleCnt="0"/>
      <dgm:spPr/>
    </dgm:pt>
    <dgm:pt modelId="{8A58B737-E23F-46F4-9484-6FE3D1EE22B9}" type="pres">
      <dgm:prSet presAssocID="{4C571F56-BEC5-483E-B40F-CCA59096BF38}" presName="hierChild5" presStyleCnt="0"/>
      <dgm:spPr/>
    </dgm:pt>
    <dgm:pt modelId="{5FD00C13-4AD0-4134-B24A-E28A23767261}" type="pres">
      <dgm:prSet presAssocID="{D18FA05C-5740-43D1-B053-C2CB155351AC}" presName="Name35" presStyleLbl="parChTrans1D2" presStyleIdx="3" presStyleCnt="4"/>
      <dgm:spPr/>
      <dgm:t>
        <a:bodyPr/>
        <a:lstStyle/>
        <a:p>
          <a:endParaRPr lang="en-US"/>
        </a:p>
      </dgm:t>
    </dgm:pt>
    <dgm:pt modelId="{47A1C67A-88E8-4F65-85D1-93E74F64DD7C}" type="pres">
      <dgm:prSet presAssocID="{31065F8D-C882-4E09-945A-2DBE261DC793}" presName="hierRoot2" presStyleCnt="0">
        <dgm:presLayoutVars>
          <dgm:hierBranch/>
        </dgm:presLayoutVars>
      </dgm:prSet>
      <dgm:spPr/>
    </dgm:pt>
    <dgm:pt modelId="{F97FD8E8-E7C2-4D7C-956D-478A8FA8E79B}" type="pres">
      <dgm:prSet presAssocID="{31065F8D-C882-4E09-945A-2DBE261DC793}" presName="rootComposite" presStyleCnt="0"/>
      <dgm:spPr/>
    </dgm:pt>
    <dgm:pt modelId="{1B0FC83E-D399-43C7-81DE-537EB1D1EAAA}" type="pres">
      <dgm:prSet presAssocID="{31065F8D-C882-4E09-945A-2DBE261DC79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7E0597-5C39-4EF2-9E61-A7094A703978}" type="pres">
      <dgm:prSet presAssocID="{31065F8D-C882-4E09-945A-2DBE261DC793}" presName="rootConnector" presStyleLbl="node2" presStyleIdx="3" presStyleCnt="4"/>
      <dgm:spPr/>
      <dgm:t>
        <a:bodyPr/>
        <a:lstStyle/>
        <a:p>
          <a:endParaRPr lang="en-US"/>
        </a:p>
      </dgm:t>
    </dgm:pt>
    <dgm:pt modelId="{FE8FA7CC-549C-4C4A-8ED4-E27D29F1B4F0}" type="pres">
      <dgm:prSet presAssocID="{31065F8D-C882-4E09-945A-2DBE261DC793}" presName="hierChild4" presStyleCnt="0"/>
      <dgm:spPr/>
    </dgm:pt>
    <dgm:pt modelId="{21C17768-CC2D-4225-AA1B-C65354D1CD27}" type="pres">
      <dgm:prSet presAssocID="{31065F8D-C882-4E09-945A-2DBE261DC793}" presName="hierChild5" presStyleCnt="0"/>
      <dgm:spPr/>
    </dgm:pt>
    <dgm:pt modelId="{B6129EF4-127E-4C48-BC4B-21DC28331FEA}" type="pres">
      <dgm:prSet presAssocID="{E8E02695-A3B9-48D0-8CCF-E9768496575C}" presName="hierChild3" presStyleCnt="0"/>
      <dgm:spPr/>
    </dgm:pt>
  </dgm:ptLst>
  <dgm:cxnLst>
    <dgm:cxn modelId="{CCCEFA9C-F3B1-4D33-B09F-9C1449684760}" srcId="{E8E02695-A3B9-48D0-8CCF-E9768496575C}" destId="{31065F8D-C882-4E09-945A-2DBE261DC793}" srcOrd="3" destOrd="0" parTransId="{D18FA05C-5740-43D1-B053-C2CB155351AC}" sibTransId="{B8A69A44-BC3E-4F84-A55C-64A6E4DDC894}"/>
    <dgm:cxn modelId="{F31F3BA7-357B-4842-BD83-1A6569F2BF76}" type="presOf" srcId="{4C571F56-BEC5-483E-B40F-CCA59096BF38}" destId="{1229DEE3-853E-4AE9-930C-8F0E624202E7}" srcOrd="1" destOrd="0" presId="urn:microsoft.com/office/officeart/2005/8/layout/orgChart1"/>
    <dgm:cxn modelId="{5B48443C-09E9-4588-8B56-66AB2FB61286}" type="presOf" srcId="{E8E02695-A3B9-48D0-8CCF-E9768496575C}" destId="{5C021F95-2DEE-4009-ABF9-3EC3C3160166}" srcOrd="1" destOrd="0" presId="urn:microsoft.com/office/officeart/2005/8/layout/orgChart1"/>
    <dgm:cxn modelId="{4AB4AA8B-2A56-4EFE-B82A-50C1A1EF9CEE}" srcId="{E8E02695-A3B9-48D0-8CCF-E9768496575C}" destId="{4C571F56-BEC5-483E-B40F-CCA59096BF38}" srcOrd="2" destOrd="0" parTransId="{355EBC6B-C1E8-4033-9588-D7C7ED535909}" sibTransId="{8EDEE25E-6167-438B-8037-A33AC7E52411}"/>
    <dgm:cxn modelId="{AA387506-0EBB-4693-8318-5002266BB24B}" type="presOf" srcId="{31065F8D-C882-4E09-945A-2DBE261DC793}" destId="{057E0597-5C39-4EF2-9E61-A7094A703978}" srcOrd="1" destOrd="0" presId="urn:microsoft.com/office/officeart/2005/8/layout/orgChart1"/>
    <dgm:cxn modelId="{FB7C539F-9C5A-469D-A68B-0A31F65F96AE}" type="presOf" srcId="{44AD8216-D462-44D9-8C79-18747D256759}" destId="{9132F9DC-3AA9-4C1C-9CBC-14BAF4214C3B}" srcOrd="0" destOrd="0" presId="urn:microsoft.com/office/officeart/2005/8/layout/orgChart1"/>
    <dgm:cxn modelId="{D235AAAA-09BB-4DF1-9412-0F528EDE1841}" type="presOf" srcId="{E8E02695-A3B9-48D0-8CCF-E9768496575C}" destId="{42E95D34-849E-4614-960A-08CE4C2B4680}" srcOrd="0" destOrd="0" presId="urn:microsoft.com/office/officeart/2005/8/layout/orgChart1"/>
    <dgm:cxn modelId="{A0107130-21A4-4093-86ED-AF984D60D165}" type="presOf" srcId="{D18FA05C-5740-43D1-B053-C2CB155351AC}" destId="{5FD00C13-4AD0-4134-B24A-E28A23767261}" srcOrd="0" destOrd="0" presId="urn:microsoft.com/office/officeart/2005/8/layout/orgChart1"/>
    <dgm:cxn modelId="{2340F359-F979-4736-B982-C8D8FEE5FAF7}" srcId="{E8E02695-A3B9-48D0-8CCF-E9768496575C}" destId="{AC34899B-97BE-47FB-9CD1-BFEAB23E05A7}" srcOrd="1" destOrd="0" parTransId="{B4101F55-90D1-4B0D-9E8F-469011ED50C3}" sibTransId="{2051F7F9-DF3B-49E3-AF87-27713DD8B0EF}"/>
    <dgm:cxn modelId="{1C1450FD-5C68-40B2-8D7B-3DDCBF36D76B}" srcId="{E8E02695-A3B9-48D0-8CCF-E9768496575C}" destId="{C2EEB995-9E9D-4B8D-BABD-3224D6705BF7}" srcOrd="0" destOrd="0" parTransId="{ECB90DEF-BB96-4028-9A34-7028509CA83E}" sibTransId="{6B26FD4E-DFE3-4B64-92E4-9FC7A24836C0}"/>
    <dgm:cxn modelId="{EC63052C-89A3-4FAE-9857-A3F02393BD2E}" type="presOf" srcId="{AC34899B-97BE-47FB-9CD1-BFEAB23E05A7}" destId="{04DC887E-FDC8-4CC0-839A-B7116C0AC852}" srcOrd="0" destOrd="0" presId="urn:microsoft.com/office/officeart/2005/8/layout/orgChart1"/>
    <dgm:cxn modelId="{DFAF1AB7-ADAD-448B-B111-2EF8B7D54D4C}" type="presOf" srcId="{B4101F55-90D1-4B0D-9E8F-469011ED50C3}" destId="{A53EEA3C-BCF9-433E-ADFA-D12614F66D4C}" srcOrd="0" destOrd="0" presId="urn:microsoft.com/office/officeart/2005/8/layout/orgChart1"/>
    <dgm:cxn modelId="{4FCDD442-7CEB-481E-8F7D-267678065C39}" type="presOf" srcId="{C2EEB995-9E9D-4B8D-BABD-3224D6705BF7}" destId="{BE9A1E83-D383-4F62-88DB-103713122E8B}" srcOrd="0" destOrd="0" presId="urn:microsoft.com/office/officeart/2005/8/layout/orgChart1"/>
    <dgm:cxn modelId="{90D9489D-931B-4A05-A014-29927E8FC5A9}" type="presOf" srcId="{355EBC6B-C1E8-4033-9588-D7C7ED535909}" destId="{390ECBA1-176E-41F9-A1C3-8CE450D92834}" srcOrd="0" destOrd="0" presId="urn:microsoft.com/office/officeart/2005/8/layout/orgChart1"/>
    <dgm:cxn modelId="{11233AA3-A951-426C-B4F8-F79F99DF6CDE}" srcId="{44AD8216-D462-44D9-8C79-18747D256759}" destId="{E8E02695-A3B9-48D0-8CCF-E9768496575C}" srcOrd="0" destOrd="0" parTransId="{497E7CBD-29D1-4748-9392-E3E4B70158D3}" sibTransId="{0048B265-F03B-4283-8EE3-B7E54BF88B44}"/>
    <dgm:cxn modelId="{2F16B7DD-0690-4192-8BF1-2D7B0EA39543}" type="presOf" srcId="{AC34899B-97BE-47FB-9CD1-BFEAB23E05A7}" destId="{76D67DF3-52A0-478A-8734-34E2B4E0DAEC}" srcOrd="1" destOrd="0" presId="urn:microsoft.com/office/officeart/2005/8/layout/orgChart1"/>
    <dgm:cxn modelId="{D97F67F8-4D4E-4379-9B7E-8C80A7B810E2}" type="presOf" srcId="{4C571F56-BEC5-483E-B40F-CCA59096BF38}" destId="{CDB52B8C-1E14-442D-A839-34F3FF484242}" srcOrd="0" destOrd="0" presId="urn:microsoft.com/office/officeart/2005/8/layout/orgChart1"/>
    <dgm:cxn modelId="{4332C8C8-F5D8-47F3-AD58-82C400517933}" type="presOf" srcId="{31065F8D-C882-4E09-945A-2DBE261DC793}" destId="{1B0FC83E-D399-43C7-81DE-537EB1D1EAAA}" srcOrd="0" destOrd="0" presId="urn:microsoft.com/office/officeart/2005/8/layout/orgChart1"/>
    <dgm:cxn modelId="{5F2E915C-4D3D-4564-8632-F23794E86E17}" type="presOf" srcId="{ECB90DEF-BB96-4028-9A34-7028509CA83E}" destId="{D3D778D4-E65D-405B-B6B6-83ABEFC0D677}" srcOrd="0" destOrd="0" presId="urn:microsoft.com/office/officeart/2005/8/layout/orgChart1"/>
    <dgm:cxn modelId="{1A27C8C4-A482-4690-86D8-6BA802D2F6BE}" type="presOf" srcId="{C2EEB995-9E9D-4B8D-BABD-3224D6705BF7}" destId="{B605680D-B1A8-4416-BE52-1DFD58F2AB42}" srcOrd="1" destOrd="0" presId="urn:microsoft.com/office/officeart/2005/8/layout/orgChart1"/>
    <dgm:cxn modelId="{0F803077-04C9-43D8-8B19-38C4085A5F6A}" type="presParOf" srcId="{9132F9DC-3AA9-4C1C-9CBC-14BAF4214C3B}" destId="{CBDACA3A-3BE7-44BB-98E8-CDD94176AACD}" srcOrd="0" destOrd="0" presId="urn:microsoft.com/office/officeart/2005/8/layout/orgChart1"/>
    <dgm:cxn modelId="{0405E8FE-E4B4-48A2-97F1-BA68142E53EF}" type="presParOf" srcId="{CBDACA3A-3BE7-44BB-98E8-CDD94176AACD}" destId="{FA3EAC65-69AA-44D5-AF3E-B021181364CD}" srcOrd="0" destOrd="0" presId="urn:microsoft.com/office/officeart/2005/8/layout/orgChart1"/>
    <dgm:cxn modelId="{D621A0C8-BDE6-489D-9D6F-D722C344C447}" type="presParOf" srcId="{FA3EAC65-69AA-44D5-AF3E-B021181364CD}" destId="{42E95D34-849E-4614-960A-08CE4C2B4680}" srcOrd="0" destOrd="0" presId="urn:microsoft.com/office/officeart/2005/8/layout/orgChart1"/>
    <dgm:cxn modelId="{AD098254-AFAE-4F1C-88D6-2DE97F0BE4D9}" type="presParOf" srcId="{FA3EAC65-69AA-44D5-AF3E-B021181364CD}" destId="{5C021F95-2DEE-4009-ABF9-3EC3C3160166}" srcOrd="1" destOrd="0" presId="urn:microsoft.com/office/officeart/2005/8/layout/orgChart1"/>
    <dgm:cxn modelId="{D8549A72-9794-4C86-805A-0CAE3DBF2491}" type="presParOf" srcId="{CBDACA3A-3BE7-44BB-98E8-CDD94176AACD}" destId="{59D275EF-6CDA-440E-BB10-235C361C81D1}" srcOrd="1" destOrd="0" presId="urn:microsoft.com/office/officeart/2005/8/layout/orgChart1"/>
    <dgm:cxn modelId="{1B035004-8073-49D1-8F8E-437444A6E8F5}" type="presParOf" srcId="{59D275EF-6CDA-440E-BB10-235C361C81D1}" destId="{D3D778D4-E65D-405B-B6B6-83ABEFC0D677}" srcOrd="0" destOrd="0" presId="urn:microsoft.com/office/officeart/2005/8/layout/orgChart1"/>
    <dgm:cxn modelId="{6B279098-9D8E-494D-AC8C-CCF773447891}" type="presParOf" srcId="{59D275EF-6CDA-440E-BB10-235C361C81D1}" destId="{793CC582-3DDE-4277-9022-C06C92573099}" srcOrd="1" destOrd="0" presId="urn:microsoft.com/office/officeart/2005/8/layout/orgChart1"/>
    <dgm:cxn modelId="{6585CEA7-9180-422A-A852-FA85AC660583}" type="presParOf" srcId="{793CC582-3DDE-4277-9022-C06C92573099}" destId="{F618F6DB-A64B-46F0-8F2A-73D138D7B89A}" srcOrd="0" destOrd="0" presId="urn:microsoft.com/office/officeart/2005/8/layout/orgChart1"/>
    <dgm:cxn modelId="{C00F607D-C810-47C3-BA43-FD57F2A9E48E}" type="presParOf" srcId="{F618F6DB-A64B-46F0-8F2A-73D138D7B89A}" destId="{BE9A1E83-D383-4F62-88DB-103713122E8B}" srcOrd="0" destOrd="0" presId="urn:microsoft.com/office/officeart/2005/8/layout/orgChart1"/>
    <dgm:cxn modelId="{2BF9F2B3-CABF-41ED-9C2F-EEA987785A77}" type="presParOf" srcId="{F618F6DB-A64B-46F0-8F2A-73D138D7B89A}" destId="{B605680D-B1A8-4416-BE52-1DFD58F2AB42}" srcOrd="1" destOrd="0" presId="urn:microsoft.com/office/officeart/2005/8/layout/orgChart1"/>
    <dgm:cxn modelId="{17444507-DB31-45AD-9C03-995744D01862}" type="presParOf" srcId="{793CC582-3DDE-4277-9022-C06C92573099}" destId="{CC6DF679-CD44-4C43-83BA-0A6626C6FCF3}" srcOrd="1" destOrd="0" presId="urn:microsoft.com/office/officeart/2005/8/layout/orgChart1"/>
    <dgm:cxn modelId="{0BDCDA0B-3C70-4427-BB01-A78FC5D50328}" type="presParOf" srcId="{793CC582-3DDE-4277-9022-C06C92573099}" destId="{70D87B21-28AF-4216-B54B-998B180831B9}" srcOrd="2" destOrd="0" presId="urn:microsoft.com/office/officeart/2005/8/layout/orgChart1"/>
    <dgm:cxn modelId="{C790ACDA-6D76-4FC6-8653-EC212C0C71BA}" type="presParOf" srcId="{59D275EF-6CDA-440E-BB10-235C361C81D1}" destId="{A53EEA3C-BCF9-433E-ADFA-D12614F66D4C}" srcOrd="2" destOrd="0" presId="urn:microsoft.com/office/officeart/2005/8/layout/orgChart1"/>
    <dgm:cxn modelId="{CC66AF13-969C-4980-8B6C-6882AE538A1B}" type="presParOf" srcId="{59D275EF-6CDA-440E-BB10-235C361C81D1}" destId="{4BDC7941-B369-42F7-9349-2E0FBBCD282C}" srcOrd="3" destOrd="0" presId="urn:microsoft.com/office/officeart/2005/8/layout/orgChart1"/>
    <dgm:cxn modelId="{CE336AB0-0937-4CBB-B6DC-E0D882BED18D}" type="presParOf" srcId="{4BDC7941-B369-42F7-9349-2E0FBBCD282C}" destId="{DED88CE0-BEA4-410D-8B52-B27F08145F8B}" srcOrd="0" destOrd="0" presId="urn:microsoft.com/office/officeart/2005/8/layout/orgChart1"/>
    <dgm:cxn modelId="{6761E63F-73B6-4792-8CE9-4154EED008AB}" type="presParOf" srcId="{DED88CE0-BEA4-410D-8B52-B27F08145F8B}" destId="{04DC887E-FDC8-4CC0-839A-B7116C0AC852}" srcOrd="0" destOrd="0" presId="urn:microsoft.com/office/officeart/2005/8/layout/orgChart1"/>
    <dgm:cxn modelId="{5F06047A-D0F8-4EB7-A58A-26B2DB85221B}" type="presParOf" srcId="{DED88CE0-BEA4-410D-8B52-B27F08145F8B}" destId="{76D67DF3-52A0-478A-8734-34E2B4E0DAEC}" srcOrd="1" destOrd="0" presId="urn:microsoft.com/office/officeart/2005/8/layout/orgChart1"/>
    <dgm:cxn modelId="{00A476D9-5D7E-4537-B51A-125E9425BBB2}" type="presParOf" srcId="{4BDC7941-B369-42F7-9349-2E0FBBCD282C}" destId="{9995994B-D06F-40C6-94AC-2DC00819BBE1}" srcOrd="1" destOrd="0" presId="urn:microsoft.com/office/officeart/2005/8/layout/orgChart1"/>
    <dgm:cxn modelId="{57E1484A-E768-4EC2-86F9-4311D2565718}" type="presParOf" srcId="{4BDC7941-B369-42F7-9349-2E0FBBCD282C}" destId="{6C04CC72-38D1-45B6-9E0B-8BD8476DE3F0}" srcOrd="2" destOrd="0" presId="urn:microsoft.com/office/officeart/2005/8/layout/orgChart1"/>
    <dgm:cxn modelId="{A436C589-F363-4735-8BC6-0820D28C6E8A}" type="presParOf" srcId="{59D275EF-6CDA-440E-BB10-235C361C81D1}" destId="{390ECBA1-176E-41F9-A1C3-8CE450D92834}" srcOrd="4" destOrd="0" presId="urn:microsoft.com/office/officeart/2005/8/layout/orgChart1"/>
    <dgm:cxn modelId="{6B2CC12B-1EEE-4B40-9114-9A80BE645595}" type="presParOf" srcId="{59D275EF-6CDA-440E-BB10-235C361C81D1}" destId="{8C9DE614-1A96-4D27-8135-4BEE80CE9923}" srcOrd="5" destOrd="0" presId="urn:microsoft.com/office/officeart/2005/8/layout/orgChart1"/>
    <dgm:cxn modelId="{3043BC9B-48BC-4550-9B24-0E239FD165F0}" type="presParOf" srcId="{8C9DE614-1A96-4D27-8135-4BEE80CE9923}" destId="{E32B1A66-26CB-43BA-AFD8-D9D9B8123A45}" srcOrd="0" destOrd="0" presId="urn:microsoft.com/office/officeart/2005/8/layout/orgChart1"/>
    <dgm:cxn modelId="{32CC7969-FD20-4788-8955-0E329FFFFD74}" type="presParOf" srcId="{E32B1A66-26CB-43BA-AFD8-D9D9B8123A45}" destId="{CDB52B8C-1E14-442D-A839-34F3FF484242}" srcOrd="0" destOrd="0" presId="urn:microsoft.com/office/officeart/2005/8/layout/orgChart1"/>
    <dgm:cxn modelId="{E16A5472-4B49-443E-A4A9-F62557ABAF1A}" type="presParOf" srcId="{E32B1A66-26CB-43BA-AFD8-D9D9B8123A45}" destId="{1229DEE3-853E-4AE9-930C-8F0E624202E7}" srcOrd="1" destOrd="0" presId="urn:microsoft.com/office/officeart/2005/8/layout/orgChart1"/>
    <dgm:cxn modelId="{B260AE56-E1C4-4F02-9EF4-F5086C923DBA}" type="presParOf" srcId="{8C9DE614-1A96-4D27-8135-4BEE80CE9923}" destId="{0AA1D6CE-A090-4E11-83B3-BB7924722E2D}" srcOrd="1" destOrd="0" presId="urn:microsoft.com/office/officeart/2005/8/layout/orgChart1"/>
    <dgm:cxn modelId="{2B6EE838-DC44-457E-9E27-E79445CBE86B}" type="presParOf" srcId="{8C9DE614-1A96-4D27-8135-4BEE80CE9923}" destId="{8A58B737-E23F-46F4-9484-6FE3D1EE22B9}" srcOrd="2" destOrd="0" presId="urn:microsoft.com/office/officeart/2005/8/layout/orgChart1"/>
    <dgm:cxn modelId="{49BFB325-E8AD-4FC7-9AEF-05B83B882597}" type="presParOf" srcId="{59D275EF-6CDA-440E-BB10-235C361C81D1}" destId="{5FD00C13-4AD0-4134-B24A-E28A23767261}" srcOrd="6" destOrd="0" presId="urn:microsoft.com/office/officeart/2005/8/layout/orgChart1"/>
    <dgm:cxn modelId="{7AF08484-7E3F-43F0-8F37-2C2B63A66A7C}" type="presParOf" srcId="{59D275EF-6CDA-440E-BB10-235C361C81D1}" destId="{47A1C67A-88E8-4F65-85D1-93E74F64DD7C}" srcOrd="7" destOrd="0" presId="urn:microsoft.com/office/officeart/2005/8/layout/orgChart1"/>
    <dgm:cxn modelId="{524329FC-CF88-45C0-A970-B263B8464FBE}" type="presParOf" srcId="{47A1C67A-88E8-4F65-85D1-93E74F64DD7C}" destId="{F97FD8E8-E7C2-4D7C-956D-478A8FA8E79B}" srcOrd="0" destOrd="0" presId="urn:microsoft.com/office/officeart/2005/8/layout/orgChart1"/>
    <dgm:cxn modelId="{EB9FC8BB-4072-4D6F-9CAE-C65BC4CCB045}" type="presParOf" srcId="{F97FD8E8-E7C2-4D7C-956D-478A8FA8E79B}" destId="{1B0FC83E-D399-43C7-81DE-537EB1D1EAAA}" srcOrd="0" destOrd="0" presId="urn:microsoft.com/office/officeart/2005/8/layout/orgChart1"/>
    <dgm:cxn modelId="{0DD00664-7775-4E46-8F97-02C2F6BD0F6D}" type="presParOf" srcId="{F97FD8E8-E7C2-4D7C-956D-478A8FA8E79B}" destId="{057E0597-5C39-4EF2-9E61-A7094A703978}" srcOrd="1" destOrd="0" presId="urn:microsoft.com/office/officeart/2005/8/layout/orgChart1"/>
    <dgm:cxn modelId="{C4C7A13A-1F34-4A0F-B35D-063F38154FBF}" type="presParOf" srcId="{47A1C67A-88E8-4F65-85D1-93E74F64DD7C}" destId="{FE8FA7CC-549C-4C4A-8ED4-E27D29F1B4F0}" srcOrd="1" destOrd="0" presId="urn:microsoft.com/office/officeart/2005/8/layout/orgChart1"/>
    <dgm:cxn modelId="{55CEAA95-8B74-4DAD-BA0F-766E83061FA7}" type="presParOf" srcId="{47A1C67A-88E8-4F65-85D1-93E74F64DD7C}" destId="{21C17768-CC2D-4225-AA1B-C65354D1CD27}" srcOrd="2" destOrd="0" presId="urn:microsoft.com/office/officeart/2005/8/layout/orgChart1"/>
    <dgm:cxn modelId="{B936440F-ECE0-4B9A-A8D1-A33A5C57D259}" type="presParOf" srcId="{CBDACA3A-3BE7-44BB-98E8-CDD94176AACD}" destId="{B6129EF4-127E-4C48-BC4B-21DC28331F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D00C13-4AD0-4134-B24A-E28A23767261}">
      <dsp:nvSpPr>
        <dsp:cNvPr id="0" name=""/>
        <dsp:cNvSpPr/>
      </dsp:nvSpPr>
      <dsp:spPr>
        <a:xfrm>
          <a:off x="4583522" y="849715"/>
          <a:ext cx="3072945" cy="357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84"/>
              </a:lnTo>
              <a:lnTo>
                <a:pt x="3072945" y="178984"/>
              </a:lnTo>
              <a:lnTo>
                <a:pt x="3072945" y="3574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ECBA1-176E-41F9-A1C3-8CE450D92834}">
      <dsp:nvSpPr>
        <dsp:cNvPr id="0" name=""/>
        <dsp:cNvSpPr/>
      </dsp:nvSpPr>
      <dsp:spPr>
        <a:xfrm>
          <a:off x="4583522" y="849715"/>
          <a:ext cx="1016633" cy="357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984"/>
              </a:lnTo>
              <a:lnTo>
                <a:pt x="1016633" y="178984"/>
              </a:lnTo>
              <a:lnTo>
                <a:pt x="1016633" y="3574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3EEA3C-BCF9-433E-ADFA-D12614F66D4C}">
      <dsp:nvSpPr>
        <dsp:cNvPr id="0" name=""/>
        <dsp:cNvSpPr/>
      </dsp:nvSpPr>
      <dsp:spPr>
        <a:xfrm>
          <a:off x="3543844" y="849715"/>
          <a:ext cx="1039677" cy="357424"/>
        </a:xfrm>
        <a:custGeom>
          <a:avLst/>
          <a:gdLst/>
          <a:ahLst/>
          <a:cxnLst/>
          <a:rect l="0" t="0" r="0" b="0"/>
          <a:pathLst>
            <a:path>
              <a:moveTo>
                <a:pt x="1039677" y="0"/>
              </a:moveTo>
              <a:lnTo>
                <a:pt x="1039677" y="178984"/>
              </a:lnTo>
              <a:lnTo>
                <a:pt x="0" y="178984"/>
              </a:lnTo>
              <a:lnTo>
                <a:pt x="0" y="3574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778D4-E65D-405B-B6B6-83ABEFC0D677}">
      <dsp:nvSpPr>
        <dsp:cNvPr id="0" name=""/>
        <dsp:cNvSpPr/>
      </dsp:nvSpPr>
      <dsp:spPr>
        <a:xfrm>
          <a:off x="1487532" y="849715"/>
          <a:ext cx="3095989" cy="357424"/>
        </a:xfrm>
        <a:custGeom>
          <a:avLst/>
          <a:gdLst/>
          <a:ahLst/>
          <a:cxnLst/>
          <a:rect l="0" t="0" r="0" b="0"/>
          <a:pathLst>
            <a:path>
              <a:moveTo>
                <a:pt x="3095989" y="0"/>
              </a:moveTo>
              <a:lnTo>
                <a:pt x="3095989" y="178984"/>
              </a:lnTo>
              <a:lnTo>
                <a:pt x="0" y="178984"/>
              </a:lnTo>
              <a:lnTo>
                <a:pt x="0" y="3574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95D34-849E-4614-960A-08CE4C2B4680}">
      <dsp:nvSpPr>
        <dsp:cNvPr id="0" name=""/>
        <dsp:cNvSpPr/>
      </dsp:nvSpPr>
      <dsp:spPr>
        <a:xfrm>
          <a:off x="3733806" y="0"/>
          <a:ext cx="1699431" cy="849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SURSE DE POLUARE</a:t>
          </a: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</a:rPr>
            <a:t> </a:t>
          </a:r>
          <a:endParaRPr kumimoji="1" lang="ro-RO" sz="1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</a:endParaRPr>
        </a:p>
      </dsp:txBody>
      <dsp:txXfrm>
        <a:off x="3733806" y="0"/>
        <a:ext cx="1699431" cy="849715"/>
      </dsp:txXfrm>
    </dsp:sp>
    <dsp:sp modelId="{BE9A1E83-D383-4F62-88DB-103713122E8B}">
      <dsp:nvSpPr>
        <dsp:cNvPr id="0" name=""/>
        <dsp:cNvSpPr/>
      </dsp:nvSpPr>
      <dsp:spPr>
        <a:xfrm>
          <a:off x="637816" y="1207140"/>
          <a:ext cx="1699431" cy="849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INDUSTRIAL: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-FABRICI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-"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UZINE , COMBINATE</a:t>
          </a:r>
          <a:endParaRPr kumimoji="1" lang="ro-RO" sz="14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sp:txBody>
      <dsp:txXfrm>
        <a:off x="637816" y="1207140"/>
        <a:ext cx="1699431" cy="849715"/>
      </dsp:txXfrm>
    </dsp:sp>
    <dsp:sp modelId="{04DC887E-FDC8-4CC0-839A-B7116C0AC852}">
      <dsp:nvSpPr>
        <dsp:cNvPr id="0" name=""/>
        <dsp:cNvSpPr/>
      </dsp:nvSpPr>
      <dsp:spPr>
        <a:xfrm>
          <a:off x="2694128" y="1207140"/>
          <a:ext cx="1699431" cy="849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MIJLOACE  DE TRANSPORT</a:t>
          </a:r>
          <a:endParaRPr kumimoji="1" lang="ro-RO" sz="14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sp:txBody>
      <dsp:txXfrm>
        <a:off x="2694128" y="1207140"/>
        <a:ext cx="1699431" cy="849715"/>
      </dsp:txXfrm>
    </dsp:sp>
    <dsp:sp modelId="{CDB52B8C-1E14-442D-A839-34F3FF484242}">
      <dsp:nvSpPr>
        <dsp:cNvPr id="0" name=""/>
        <dsp:cNvSpPr/>
      </dsp:nvSpPr>
      <dsp:spPr>
        <a:xfrm>
          <a:off x="4750440" y="1207140"/>
          <a:ext cx="1699431" cy="849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RESTURILE MENAJERE</a:t>
          </a:r>
          <a:r>
            <a:rPr kumimoji="1" lang="en-US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 </a:t>
          </a:r>
          <a:endParaRPr kumimoji="1" lang="ro-RO" sz="14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sp:txBody>
      <dsp:txXfrm>
        <a:off x="4750440" y="1207140"/>
        <a:ext cx="1699431" cy="849715"/>
      </dsp:txXfrm>
    </dsp:sp>
    <dsp:sp modelId="{1B0FC83E-D399-43C7-81DE-537EB1D1EAAA}">
      <dsp:nvSpPr>
        <dsp:cNvPr id="0" name=""/>
        <dsp:cNvSpPr/>
      </dsp:nvSpPr>
      <dsp:spPr>
        <a:xfrm>
          <a:off x="6806751" y="1207140"/>
          <a:ext cx="1699431" cy="849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AGRICULTURA: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-INSECTICIDE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rPr>
            <a:t>- PESTICIDE</a:t>
          </a:r>
          <a:endParaRPr kumimoji="1" lang="ro-RO" sz="14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</a:endParaRPr>
        </a:p>
      </dsp:txBody>
      <dsp:txXfrm>
        <a:off x="6806751" y="1207140"/>
        <a:ext cx="1699431" cy="849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9B499-775A-4421-9E56-044CB582D869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6AA5F-10E1-4724-AFBB-D8C339AF2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6AA5F-10E1-4724-AFBB-D8C339AF27D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6AA5F-10E1-4724-AFBB-D8C339AF27D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EA4AB4-C018-4E6C-8F95-AEE20EE0FA97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8632DB-5DF8-4A42-80C5-1DE4000C5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oradeaverde.ro/images/stories/d%20la%20ioana/3R_mic.gi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icii ecologisti 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 rot="10800000" flipV="1">
            <a:off x="6096000" y="5562600"/>
            <a:ext cx="3429000" cy="914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</a:rPr>
              <a:t>Elev</a:t>
            </a:r>
            <a:r>
              <a:rPr lang="en-US" sz="2000" dirty="0" smtClean="0">
                <a:solidFill>
                  <a:srgbClr val="00B050"/>
                </a:solidFill>
              </a:rPr>
              <a:t>: </a:t>
            </a:r>
            <a:r>
              <a:rPr lang="en-US" sz="2000" dirty="0" err="1" smtClean="0">
                <a:solidFill>
                  <a:srgbClr val="00B050"/>
                </a:solidFill>
              </a:rPr>
              <a:t>Costache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Mihaela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381000"/>
            <a:ext cx="7557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bliqueBottom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60000" endA="900" endPos="60000" dist="29997" dir="5400000" sy="-100000" algn="bl" rotWithShape="0"/>
                </a:effectLst>
              </a:rPr>
              <a:t>COMBATEREA POLUĂRII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7239000" cy="3276600"/>
          </a:xfrm>
        </p:spPr>
        <p:txBody>
          <a:bodyPr>
            <a:normAutofit fontScale="85000" lnSpcReduction="20000"/>
          </a:bodyPr>
          <a:lstStyle/>
          <a:p>
            <a:pPr indent="533400">
              <a:buFont typeface="Arial" pitchFamily="34" charset="0"/>
              <a:buChar char="•"/>
            </a:pPr>
            <a:r>
              <a:rPr lang="it-IT" b="1" i="1" dirty="0" smtClean="0">
                <a:solidFill>
                  <a:srgbClr val="66FF66"/>
                </a:solidFill>
                <a:latin typeface="Times New Roman" pitchFamily="18" charset="0"/>
              </a:rPr>
              <a:t>DE CE SUNT IMPORTANŢI CEI 3 R?</a:t>
            </a:r>
          </a:p>
          <a:p>
            <a:pPr indent="533400"/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Pentru c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 ne ajut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 s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 minimiz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m impactul pe care-l avem în mediu, prevenind depozitarea deşeurilor la gropile de gunoi. Minimizarea gunoiului pe care-l producem zi de zi reduce nevoia de materii prime (care vin din resurse naturale) şi scade cantitatea de gaze şi substanţe eliberate în atmosfera de-a lungul ciclului de viaţ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 al unui produs (de exemplu, prin extracţia de materie-prima, distribuirea produsului, folosirea lui şi îndep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rtarea lui). Campania 3R  s-a dezvoltat la nivel mondial şi este în continu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 creştere </a:t>
            </a:r>
            <a:r>
              <a:rPr lang="ro-RO" b="1" i="1" dirty="0">
                <a:solidFill>
                  <a:srgbClr val="00B050"/>
                </a:solidFill>
                <a:latin typeface="Times New Roman" pitchFamily="18" charset="0"/>
              </a:rPr>
              <a:t>î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n lupta contra polu</a:t>
            </a:r>
            <a:r>
              <a:rPr lang="vi-VN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B050"/>
                </a:solidFill>
                <a:latin typeface="Times New Roman" pitchFamily="18" charset="0"/>
              </a:rPr>
              <a:t>rii.</a:t>
            </a:r>
          </a:p>
          <a:p>
            <a:endParaRPr lang="en-US" dirty="0"/>
          </a:p>
        </p:txBody>
      </p:sp>
      <p:pic>
        <p:nvPicPr>
          <p:cNvPr id="4" name="Picture 18" descr="n151667484166_72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76600"/>
            <a:ext cx="3598862" cy="30400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</a:t>
            </a:r>
            <a:r>
              <a:rPr lang="ro-RO" b="1" dirty="0" smtClean="0"/>
              <a:t>OMBATEREA POLUĂRII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Autofit/>
          </a:bodyPr>
          <a:lstStyle/>
          <a:p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Cercet</a:t>
            </a:r>
            <a:r>
              <a:rPr lang="vi-VN" sz="1600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rile am</a:t>
            </a:r>
            <a:r>
              <a:rPr lang="vi-VN" sz="1600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nunţite legate de calitatea mediului, de diminuarea surselor de poluare s-au concretizat prin intermediul unui ansamblu de acţiuni </a:t>
            </a:r>
            <a:r>
              <a:rPr lang="ro-RO" sz="1600" b="1" i="1" dirty="0">
                <a:solidFill>
                  <a:srgbClr val="00B050"/>
                </a:solidFill>
                <a:latin typeface="Times New Roman" pitchFamily="18" charset="0"/>
              </a:rPr>
              <a:t>ş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i m</a:t>
            </a:r>
            <a:r>
              <a:rPr lang="vi-VN" sz="1600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suri care prev</a:t>
            </a:r>
            <a:r>
              <a:rPr lang="vi-VN" sz="1600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d: </a:t>
            </a:r>
            <a:r>
              <a:rPr lang="ro-RO" sz="1600" b="1" i="1" dirty="0" smtClean="0">
                <a:latin typeface="Times New Roman" pitchFamily="18" charset="0"/>
              </a:rPr>
              <a:t/>
            </a:r>
            <a:br>
              <a:rPr lang="ro-RO" sz="1600" b="1" i="1" dirty="0" smtClean="0">
                <a:latin typeface="Times New Roman" pitchFamily="18" charset="0"/>
              </a:rPr>
            </a:br>
            <a:r>
              <a:rPr lang="ro-RO" sz="1600" b="1" i="1" dirty="0" smtClean="0">
                <a:latin typeface="Times New Roman" pitchFamily="18" charset="0"/>
              </a:rPr>
              <a:t/>
            </a:r>
            <a:br>
              <a:rPr lang="ro-RO" sz="1600" b="1" i="1" dirty="0" smtClean="0"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" prevenirea şi combaterea degrad</a:t>
            </a:r>
            <a:r>
              <a:rPr lang="vi-VN" sz="1600" b="1" i="1" dirty="0" smtClean="0">
                <a:solidFill>
                  <a:srgbClr val="C0000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rii mediului provocat</a:t>
            </a:r>
            <a:r>
              <a:rPr lang="vi-VN" sz="1600" b="1" i="1" dirty="0" smtClean="0">
                <a:solidFill>
                  <a:srgbClr val="C0000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 de om, dar şi datorate unor cauze naturale</a:t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" armonizarea intereselor imediate şi de perspectiv</a:t>
            </a:r>
            <a:r>
              <a:rPr lang="vi-VN" sz="1600" b="1" i="1" dirty="0" smtClean="0">
                <a:solidFill>
                  <a:srgbClr val="C0000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 ale societ</a:t>
            </a:r>
            <a:r>
              <a:rPr lang="vi-VN" sz="1600" b="1" i="1" dirty="0" smtClean="0">
                <a:solidFill>
                  <a:srgbClr val="C00000"/>
                </a:solidFill>
                <a:latin typeface="Times New Roman" pitchFamily="18" charset="0"/>
              </a:rPr>
              <a:t>ăţ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ii în ansamblu sau a agenţilor economici privind utilizarea factorilor de mediu</a:t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latin typeface="Times New Roman" pitchFamily="18" charset="0"/>
              </a:rPr>
              <a:t/>
            </a:r>
            <a:br>
              <a:rPr lang="ro-RO" sz="1600" b="1" i="1" dirty="0" smtClean="0"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În ceea ce privesc modalit</a:t>
            </a:r>
            <a:r>
              <a:rPr lang="vi-VN" sz="1600" b="1" i="1" dirty="0" smtClean="0">
                <a:solidFill>
                  <a:srgbClr val="00B050"/>
                </a:solidFill>
                <a:latin typeface="Times New Roman" pitchFamily="18" charset="0"/>
              </a:rPr>
              <a:t>ă</a:t>
            </a:r>
            <a:r>
              <a:rPr lang="ro-RO" sz="1600" b="1" i="1" dirty="0">
                <a:solidFill>
                  <a:srgbClr val="00B050"/>
                </a:solidFill>
                <a:latin typeface="Times New Roman" pitchFamily="18" charset="0"/>
              </a:rPr>
              <a:t>ţ</a:t>
            </a:r>
            <a: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  <a:t>ile de protejare trebuie soluţionate trei categorii de probleme:</a:t>
            </a:r>
            <a:br>
              <a:rPr lang="ro-RO" sz="1600" b="1" i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ro-RO" sz="1600" b="1" i="1" dirty="0" smtClean="0">
                <a:latin typeface="Times New Roman" pitchFamily="18" charset="0"/>
              </a:rPr>
              <a:t/>
            </a:r>
            <a:br>
              <a:rPr lang="ro-RO" sz="1600" b="1" i="1" dirty="0" smtClean="0"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" crearea unui sistem legislativ şi instituţional adecvat şi eficient care s</a:t>
            </a:r>
            <a:r>
              <a:rPr lang="vi-VN" sz="1600" b="1" i="1" dirty="0" smtClean="0">
                <a:solidFill>
                  <a:srgbClr val="C00000"/>
                </a:solidFill>
                <a:latin typeface="Times New Roman" pitchFamily="18" charset="0"/>
              </a:rPr>
              <a:t>ă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 garanteze respectarea legilor în vigoare.</a:t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" evaluarea costurilor acţiunilor de protejare a mediului şi identificarea surselor de suportare a acestora.</a:t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" elaborarea unor programe pe termen lung corelate pe plan naţional </a:t>
            </a:r>
            <a:r>
              <a:rPr lang="ro-RO" sz="1600" b="1" i="1" dirty="0">
                <a:solidFill>
                  <a:srgbClr val="C00000"/>
                </a:solidFill>
                <a:latin typeface="Times New Roman" pitchFamily="18" charset="0"/>
              </a:rPr>
              <a:t>ş</a:t>
            </a:r>
            <a: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  <a:t>i internaţional referitor la protejarea mediului.</a:t>
            </a:r>
            <a:br>
              <a:rPr lang="ro-RO" sz="16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o-RO" sz="16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en-US" sz="16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PĂMÂNTUL SUFERĂ,DOAR NOI PUTEM SĂ-L SALVĂM!!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Content Placeholder 3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9725" y="2109787"/>
            <a:ext cx="4610100" cy="3476625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381000"/>
            <a:ext cx="4180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r>
              <a:rPr lang="ro-RO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IBLIOGRAFIE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o-RO" sz="2200" b="1" i="1" dirty="0" smtClean="0">
                <a:latin typeface="Times New Roman" pitchFamily="18" charset="0"/>
              </a:rPr>
              <a:t>Brown L. </a:t>
            </a:r>
            <a:r>
              <a:rPr lang="ro-RO" sz="2200" b="1" i="1" dirty="0" smtClean="0">
                <a:solidFill>
                  <a:srgbClr val="C00000"/>
                </a:solidFill>
                <a:latin typeface="Times New Roman" pitchFamily="18" charset="0"/>
              </a:rPr>
              <a:t>"Probleme globale ale omenirii", Editura Tehnic, Bucuresti, 1992</a:t>
            </a:r>
            <a:br>
              <a:rPr lang="ro-RO" sz="22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o-RO" sz="22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o-RO" sz="2200" b="1" i="1" dirty="0" smtClean="0">
                <a:latin typeface="Times New Roman" pitchFamily="18" charset="0"/>
              </a:rPr>
              <a:t>Ursu P. </a:t>
            </a:r>
            <a:r>
              <a:rPr lang="ro-RO" sz="2200" b="1" i="1" dirty="0" smtClean="0">
                <a:solidFill>
                  <a:srgbClr val="C00000"/>
                </a:solidFill>
                <a:latin typeface="Times New Roman" pitchFamily="18" charset="0"/>
              </a:rPr>
              <a:t>"Protejarea aerului atmosferic",Editura Tehnic, 1978 </a:t>
            </a:r>
          </a:p>
          <a:p>
            <a:pPr>
              <a:buFont typeface="Wingdings" pitchFamily="2" charset="2"/>
              <a:buNone/>
            </a:pPr>
            <a:endParaRPr lang="ro-RO" sz="2200" b="1" i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o-RO" sz="2200" b="1" i="1" dirty="0" smtClean="0">
                <a:solidFill>
                  <a:srgbClr val="C00000"/>
                </a:solidFill>
                <a:latin typeface="Times New Roman" pitchFamily="18" charset="0"/>
              </a:rPr>
              <a:t>Encarta 2004</a:t>
            </a:r>
          </a:p>
          <a:p>
            <a:endParaRPr lang="en-US" sz="1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381000">
              <a:lnSpc>
                <a:spcPct val="80000"/>
              </a:lnSpc>
            </a:pPr>
            <a:r>
              <a:rPr lang="ro-RO" sz="3600" dirty="0" smtClean="0">
                <a:solidFill>
                  <a:srgbClr val="FF0000"/>
                </a:solidFill>
                <a:latin typeface="Times New Roman" pitchFamily="18" charset="0"/>
              </a:rPr>
              <a:t>Ce este POLUAREA?</a:t>
            </a:r>
          </a:p>
          <a:p>
            <a:pPr marL="0" indent="381000">
              <a:lnSpc>
                <a:spcPct val="80000"/>
              </a:lnSpc>
              <a:buFont typeface="Wingdings" pitchFamily="2" charset="2"/>
              <a:buNone/>
            </a:pP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Poluarea este fenomenul prin care aerul se încarc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cu substanţe str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ine d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un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toare vieţi</a:t>
            </a:r>
            <a:r>
              <a:rPr lang="en-US" b="1" i="1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i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. Acestea îs</a:t>
            </a:r>
            <a:r>
              <a:rPr lang="en-US" b="1" i="1" dirty="0" err="1" smtClean="0">
                <a:solidFill>
                  <a:srgbClr val="000000"/>
                </a:solidFill>
                <a:effectLst/>
                <a:latin typeface="Times New Roman" pitchFamily="18" charset="0"/>
              </a:rPr>
              <a:t>i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modific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compoziţia sa natural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, atunci când este p</a:t>
            </a:r>
            <a:r>
              <a:rPr lang="ro-RO" b="1" i="1" dirty="0">
                <a:solidFill>
                  <a:srgbClr val="000000"/>
                </a:solidFill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truns de elemente str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ine ce au efect d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un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tor asupra plantelor şi animalelor.</a:t>
            </a:r>
            <a:r>
              <a:rPr lang="ro-RO" b="1" i="1" dirty="0" smtClean="0">
                <a:effectLst/>
                <a:latin typeface="Times New Roman" pitchFamily="18" charset="0"/>
              </a:rPr>
              <a:t> </a:t>
            </a:r>
          </a:p>
          <a:p>
            <a:pPr marL="0" indent="381000">
              <a:lnSpc>
                <a:spcPct val="80000"/>
              </a:lnSpc>
            </a:pPr>
            <a:r>
              <a:rPr lang="ro-RO" sz="3600" dirty="0" smtClean="0">
                <a:solidFill>
                  <a:srgbClr val="FF0000"/>
                </a:solidFill>
                <a:latin typeface="Times New Roman" pitchFamily="18" charset="0"/>
              </a:rPr>
              <a:t>Ce impact are POLUAREA asupra mediului?</a:t>
            </a:r>
          </a:p>
          <a:p>
            <a:pPr marL="0" indent="381000">
              <a:lnSpc>
                <a:spcPct val="80000"/>
              </a:lnSpc>
              <a:buFont typeface="Wingdings" pitchFamily="2" charset="2"/>
              <a:buNone/>
            </a:pP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Poluarea are de altfel un efect dramatic asupra resurselor naturale. Ecosisteme ca p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durile, lacurile, insulele de corali sau râurile aduc mari avantaje mediului înconjurator. Ele îmbun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t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>
                <a:solidFill>
                  <a:srgbClr val="000000"/>
                </a:solidFill>
                <a:latin typeface="Times New Roman" pitchFamily="18" charset="0"/>
              </a:rPr>
              <a:t>ţ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esc apa şi calitatea aerului, sunt un habitat pentru plante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, 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animale şi produc alimente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, 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medicamente. Aceste ecosisteme pot fi oricând distruse din cauza polu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rii. Mai mult, datorit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relaţiilor complexe dintre diferitele tipuri de organisme şi ecosisteme, contaminarea mediului poate avea efecte care nu sunt imediat descoperite sau care sunt greu de prev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zut.</a:t>
            </a:r>
            <a:r>
              <a:rPr lang="ro-RO" dirty="0" smtClean="0">
                <a:effectLst/>
                <a:latin typeface="Times New Roman" pitchFamily="18" charset="0"/>
              </a:rPr>
              <a:t> </a:t>
            </a:r>
          </a:p>
          <a:p>
            <a:pPr marL="0" indent="381000">
              <a:lnSpc>
                <a:spcPct val="80000"/>
              </a:lnSpc>
            </a:pPr>
            <a:r>
              <a:rPr lang="ro-RO" sz="3600" b="1" dirty="0" smtClean="0">
                <a:solidFill>
                  <a:srgbClr val="FF0000"/>
                </a:solidFill>
              </a:rPr>
              <a:t> </a:t>
            </a:r>
            <a:r>
              <a:rPr lang="ro-RO" sz="3600" dirty="0" smtClean="0">
                <a:solidFill>
                  <a:srgbClr val="FF0000"/>
                </a:solidFill>
                <a:latin typeface="Times New Roman" pitchFamily="18" charset="0"/>
              </a:rPr>
              <a:t>Cum combatem POLUAREA?</a:t>
            </a:r>
          </a:p>
          <a:p>
            <a:pPr marL="0" indent="381000">
              <a:lnSpc>
                <a:spcPct val="80000"/>
              </a:lnSpc>
              <a:buFont typeface="Wingdings" pitchFamily="2" charset="2"/>
              <a:buNone/>
            </a:pP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Separarea deşeurilor,cat mai pu</a:t>
            </a:r>
            <a:r>
              <a:rPr lang="ro-RO" b="1" i="1" dirty="0">
                <a:solidFill>
                  <a:srgbClr val="000000"/>
                </a:solidFill>
                <a:latin typeface="Times New Roman" pitchFamily="18" charset="0"/>
              </a:rPr>
              <a:t>ţ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ine pungi de plastic,aruncarea gunoiului în puncte de colectare,utilizarea gunoiului ca îngraş</a:t>
            </a:r>
            <a:r>
              <a:rPr lang="vi-VN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ă</a:t>
            </a:r>
            <a:r>
              <a:rPr lang="ro-RO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mânt sunt doar o parte dintru-un complex  ce putem preveni</a:t>
            </a:r>
            <a:r>
              <a:rPr lang="ro-RO" b="1" i="1" dirty="0" smtClean="0">
                <a:effectLst/>
                <a:latin typeface="Times New Roman" pitchFamily="18" charset="0"/>
              </a:rPr>
              <a:t>.</a:t>
            </a:r>
          </a:p>
          <a:p>
            <a:pPr marL="0" indent="381000">
              <a:lnSpc>
                <a:spcPct val="80000"/>
              </a:lnSpc>
            </a:pPr>
            <a:endParaRPr lang="ro-RO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219202" y="304800"/>
            <a:ext cx="64261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SURSELE DE POLUARE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295400" y="4114800"/>
            <a:ext cx="6781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încearc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azi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tot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vehement s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2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î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mpiedice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împr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ştierea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atmosfer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gazelor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scrumului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industrial, s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se l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rgeasc</a:t>
            </a:r>
            <a:r>
              <a:rPr lang="en-US" sz="22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rezerva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plantaţiilor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arbori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de p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duri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gr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dini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plantele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având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rol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foarte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important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cur</a:t>
            </a:r>
            <a:r>
              <a:rPr lang="vi-VN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22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ţ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aerului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0" y="1981200"/>
          <a:ext cx="91440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Iniţiativa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ocrotire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naturii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pornit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necesitatea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de a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salva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unele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specii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plante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ş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animale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rare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cale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dispariţie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idee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s-a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extins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asupra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unor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zone de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importanţ</a:t>
            </a:r>
            <a:r>
              <a:rPr lang="vi-VN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naţional</a:t>
            </a:r>
            <a:r>
              <a:rPr lang="vi-VN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, regional</a:t>
            </a:r>
            <a:r>
              <a:rPr lang="vi-VN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mondial</a:t>
            </a:r>
            <a:r>
              <a:rPr lang="vi-VN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declarate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rezervaţii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parcuri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naturale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Primele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parcuri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iau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naştere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din initiative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particulare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Germania (1803). SUA (1832). </a:t>
            </a:r>
            <a:r>
              <a:rPr lang="en-US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Franţa</a:t>
            </a:r>
            <a:r>
              <a:rPr lang="en-US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(1853), SUA- Yellowstone (1872).</a:t>
            </a:r>
            <a:endParaRPr lang="en-US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8699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OCROTIREA NATURII PE PLAN INTERNATIONAL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POLUAREA UCIDE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o-RO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Schimbarea climatică ucide anual  </a:t>
            </a:r>
            <a:r>
              <a:rPr lang="en-US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o-RO" sz="1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Poluarea din Marea Neagra ucide si delfinii </a:t>
            </a:r>
            <a:endParaRPr lang="en-US" sz="1400" b="1" i="1" dirty="0" smtClean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circa 315.000 de oameni prin foamete, </a:t>
            </a:r>
            <a:endParaRPr lang="en-US" sz="1400" b="1" i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boli şi calamităţi naturale, iar în 2030, </a:t>
            </a:r>
            <a:r>
              <a:rPr lang="en-US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30.000 de păs</a:t>
            </a:r>
            <a:r>
              <a:rPr lang="vi-VN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 moarte ca urmare a </a:t>
            </a:r>
            <a:endParaRPr lang="en-US" sz="1400" b="1" i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numărul victimelor va depăşi jumătate </a:t>
            </a:r>
            <a:r>
              <a:rPr lang="en-US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scufund</a:t>
            </a:r>
            <a:r>
              <a:rPr lang="vi-VN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rii unui petrolier rusesc în </a:t>
            </a:r>
            <a:endParaRPr lang="en-US" sz="1400" b="1" i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1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de milion pe an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stramtoarea Cherci dintre Mare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buNone/>
            </a:pPr>
            <a:r>
              <a:rPr lang="en-US" sz="1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  <a:r>
              <a:rPr lang="ro-RO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Neagra şi Marea Azov.</a:t>
            </a:r>
            <a:endParaRPr lang="en-US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657600"/>
            <a:ext cx="2520950" cy="2333625"/>
          </a:xfrm>
          <a:prstGeom prst="rect">
            <a:avLst/>
          </a:prstGeom>
          <a:ln/>
        </p:spPr>
      </p:pic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38600" y="3733800"/>
            <a:ext cx="4476750" cy="20542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POLUAREA UCIDE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>
            <a:noAutofit/>
          </a:bodyPr>
          <a:lstStyle/>
          <a:p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Circa 2 milioane de persoane mor, anual, din cauza poluarii atmosferice, care provoaca probleme respiratorii şi cardiace, infecţii ale plamânilor </a:t>
            </a:r>
            <a:r>
              <a:rPr lang="ro-RO" sz="2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ş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 cancer, potrivit Organizaţiei Mondiale a S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t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ţ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ii (OMS).</a:t>
            </a:r>
            <a:b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</a:b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/>
            </a:r>
            <a:b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</a:b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Jum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tate din populaţia lumii tr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ieşte </a:t>
            </a:r>
            <a:r>
              <a:rPr lang="ro-RO" sz="2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î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 aglomer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ri urbane, iar aceast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rat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ar putea creşte la dou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treimi, pân</a:t>
            </a:r>
            <a: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 î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 2030, estimeaz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ONU.</a:t>
            </a:r>
            <a: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,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în timp ce ţ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rile industrializate au devenit conştiente de acest fenomen, regiunile care au înregistrat </a:t>
            </a:r>
            <a:r>
              <a:rPr lang="ro-RO" sz="2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î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n ultimii ani o important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creştere economic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se confrunt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cu mari probleme de poluare atmosferic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, precizeaz</a:t>
            </a:r>
            <a:r>
              <a:rPr lang="vi-VN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OMM. </a:t>
            </a:r>
          </a:p>
          <a:p>
            <a:endParaRPr lang="en-US" sz="1600" dirty="0"/>
          </a:p>
        </p:txBody>
      </p:sp>
      <p:pic>
        <p:nvPicPr>
          <p:cNvPr id="4" name="Picture 5" descr="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57200"/>
            <a:ext cx="2286000" cy="17621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524000"/>
            <a:ext cx="7772400" cy="2286000"/>
          </a:xfrm>
        </p:spPr>
        <p:txBody>
          <a:bodyPr>
            <a:noAutofit/>
          </a:bodyPr>
          <a:lstStyle/>
          <a:p>
            <a:r>
              <a:rPr lang="ro-RO" sz="1800" b="1" i="1" dirty="0" smtClean="0">
                <a:latin typeface="Times New Roman" pitchFamily="18" charset="0"/>
              </a:rPr>
              <a:t>Secolul al XXI-lea va prelua o mare problemă nerezolvată de secolul anterior – protecţia mediului înconjurător. Actualmente, există numeroase semnale de alarmă din cauza poluării excesive şi a epuizării unor resurse naturale. Cu toate preocupările existente în fiecare ţară şi la scară internaţională orientate spre protecţia mediului şi protejarea resurselor naturale, conservarea vieţii, a diversităţii ecologice se apreciază unanim că eforturile sunt insuficiente şi distribuite inegal pe glob. Susţinerea financiară a cheltuielilor pentru mediu este dependentă de starea economică a fiecărei ţări, deci decalajele existente între ţări vor marca profund şi acest domeniu.</a:t>
            </a:r>
          </a:p>
          <a:p>
            <a:endParaRPr lang="en-US" sz="2200" dirty="0"/>
          </a:p>
        </p:txBody>
      </p:sp>
      <p:pic>
        <p:nvPicPr>
          <p:cNvPr id="4" name="Picture 4" descr="23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191000"/>
            <a:ext cx="4381500" cy="24479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609600"/>
            <a:ext cx="6461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PROTEC</a:t>
            </a:r>
            <a:r>
              <a:rPr lang="ro-RO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ŢIA MEDIULUI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P</a:t>
            </a:r>
            <a:r>
              <a:rPr kumimoji="0" lang="ro-RO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LEDOARIE PENTRU A FI VERDE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!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3200" b="1" i="1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DACĂ VREI SĂ FII VERDE, ACŢIONEAZĂ ÎN SPIRITUL </a:t>
            </a:r>
            <a:r>
              <a:rPr kumimoji="0" lang="it-IT" sz="3200" b="1" i="1" strike="noStrike" kern="1200" cap="none" spc="0" normalizeH="0" baseline="0" noProof="0" dirty="0" smtClean="0">
                <a:ln>
                  <a:noFill/>
                </a:ln>
                <a:solidFill>
                  <a:srgbClr val="66FF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„CEI 3 R”!!!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4" descr="Image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132138" y="2636838"/>
            <a:ext cx="338296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144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200" b="1" i="1" dirty="0">
                <a:solidFill>
                  <a:srgbClr val="00FF00"/>
                </a:solidFill>
                <a:latin typeface="Times New Roman" pitchFamily="18" charset="0"/>
              </a:rPr>
              <a:t>Cei 3 R provin de la cele 3 cuvinte importante pentru mediu:</a:t>
            </a:r>
            <a:r>
              <a:rPr lang="ro-RO" sz="2200" b="1" i="1" dirty="0">
                <a:latin typeface="Times New Roman" pitchFamily="18" charset="0"/>
              </a:rPr>
              <a:t> </a:t>
            </a:r>
          </a:p>
          <a:p>
            <a:r>
              <a:rPr lang="ro-RO" sz="2200" b="1" i="1" dirty="0">
                <a:solidFill>
                  <a:srgbClr val="00FF00"/>
                </a:solidFill>
                <a:latin typeface="Times New Roman" pitchFamily="18" charset="0"/>
              </a:rPr>
              <a:t>REDUCERE</a:t>
            </a:r>
            <a:br>
              <a:rPr lang="ro-RO" sz="2200" b="1" i="1" dirty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Reducerea consumului este cel mai bun lucru pe care putem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-l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facem pentru mediu, cea 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potrivit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metod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de a-l proteja. Asta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înseamn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c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vom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cump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ra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puţine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obiecte, vom arunca 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puţine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la gunoi ş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i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deci nu vom mai avea problema acestuia! Consumul minim este cel mai prietenos comportament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faţ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de mediu.</a:t>
            </a:r>
          </a:p>
          <a:p>
            <a:r>
              <a:rPr lang="ro-RO" sz="2200" b="1" i="1" dirty="0">
                <a:solidFill>
                  <a:srgbClr val="00FF00"/>
                </a:solidFill>
                <a:latin typeface="Times New Roman" pitchFamily="18" charset="0"/>
              </a:rPr>
              <a:t>REFOLOSIRE </a:t>
            </a:r>
          </a:p>
          <a:p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Refolosirea obiectelor pe care le avem deja este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esenţial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pentru a preveni producerea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deşeurilor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. Refolosirea e 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bun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decât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reciclarea, deoarece nu presupune consum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adiţional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de energie pentru procesarea obiectelor.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Ĭn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plus, anumite materiale nu pot fi reciclate.</a:t>
            </a:r>
          </a:p>
          <a:p>
            <a:r>
              <a:rPr lang="ro-RO" sz="2200" b="1" i="1" dirty="0">
                <a:solidFill>
                  <a:srgbClr val="00FF00"/>
                </a:solidFill>
                <a:latin typeface="Times New Roman" pitchFamily="18" charset="0"/>
              </a:rPr>
              <a:t>RECICLARE </a:t>
            </a:r>
          </a:p>
          <a:p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Dac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nu am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reuşit s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consum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m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puţin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sau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refolosim ce avem, trebuie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m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car s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recicl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m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Dac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reciclezi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hârtie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, PET, metal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şi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altele vei ajuta nu doar mediul, dar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şi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pe tine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şi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pe ceilalti, mai ales familiile mai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nevoiaşe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care poate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tr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iesc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din asta. Nu uita 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 poţi s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ă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vi-VN" sz="2200" b="1" i="1" dirty="0" smtClean="0">
                <a:solidFill>
                  <a:srgbClr val="FF0000"/>
                </a:solidFill>
                <a:latin typeface="Times New Roman" pitchFamily="18" charset="0"/>
              </a:rPr>
              <a:t>ş</a:t>
            </a:r>
            <a:r>
              <a:rPr lang="ro-RO" sz="2200" b="1" i="1" dirty="0" smtClean="0">
                <a:solidFill>
                  <a:srgbClr val="FF0000"/>
                </a:solidFill>
                <a:latin typeface="Times New Roman" pitchFamily="18" charset="0"/>
              </a:rPr>
              <a:t>i foloseşti </a:t>
            </a:r>
            <a:r>
              <a:rPr lang="ro-RO" sz="2200" b="1" i="1" dirty="0">
                <a:solidFill>
                  <a:srgbClr val="FF0000"/>
                </a:solidFill>
                <a:latin typeface="Times New Roman" pitchFamily="18" charset="0"/>
              </a:rPr>
              <a:t>materiale reciclate!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</TotalTime>
  <Words>787</Words>
  <Application>Microsoft Office PowerPoint</Application>
  <PresentationFormat>On-screen Show (4:3)</PresentationFormat>
  <Paragraphs>57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Slide 1</vt:lpstr>
      <vt:lpstr>Slide 2</vt:lpstr>
      <vt:lpstr>Slide 3</vt:lpstr>
      <vt:lpstr>Slide 4</vt:lpstr>
      <vt:lpstr>POLUAREA UCIDE</vt:lpstr>
      <vt:lpstr>POLUAREA UCIDE</vt:lpstr>
      <vt:lpstr>Slide 7</vt:lpstr>
      <vt:lpstr>Slide 8</vt:lpstr>
      <vt:lpstr>Slide 9</vt:lpstr>
      <vt:lpstr>Slide 10</vt:lpstr>
      <vt:lpstr>COMBATEREA POLUĂRII</vt:lpstr>
      <vt:lpstr>PĂMÂNTUL SUFERĂ,DOAR NOI PUTEM SĂ-L SALVĂM!!</vt:lpstr>
      <vt:lpstr>Slide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Oana</dc:creator>
  <cp:lastModifiedBy>Oana</cp:lastModifiedBy>
  <cp:revision>19</cp:revision>
  <dcterms:created xsi:type="dcterms:W3CDTF">2012-05-19T21:57:29Z</dcterms:created>
  <dcterms:modified xsi:type="dcterms:W3CDTF">2012-05-19T07:39:39Z</dcterms:modified>
</cp:coreProperties>
</file>